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7" r:id="rId3"/>
    <p:sldId id="256" r:id="rId4"/>
    <p:sldId id="257" r:id="rId5"/>
    <p:sldId id="258" r:id="rId6"/>
    <p:sldId id="259" r:id="rId7"/>
    <p:sldId id="260" r:id="rId8"/>
    <p:sldId id="280" r:id="rId9"/>
    <p:sldId id="276" r:id="rId10"/>
    <p:sldId id="272" r:id="rId11"/>
    <p:sldId id="273" r:id="rId12"/>
    <p:sldId id="261" r:id="rId13"/>
    <p:sldId id="269" r:id="rId14"/>
    <p:sldId id="270" r:id="rId15"/>
    <p:sldId id="274" r:id="rId16"/>
    <p:sldId id="275" r:id="rId17"/>
    <p:sldId id="271" r:id="rId18"/>
    <p:sldId id="277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5800"/>
    <a:srgbClr val="9B993D"/>
    <a:srgbClr val="6D7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2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D3B46-EC23-D733-595B-21F94B71A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1BDCD-E4AC-7987-E7DA-D318C6DAF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26F50-166F-7147-FEB2-1292E393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68041-89EA-372A-D007-7B345A2E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7123B-EFF2-62A0-C97F-CD9ED160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1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15C5-6CEE-2FE2-C1BD-5569CC07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A69B7-140C-1128-5D5E-33B7AC893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1AD20-D202-423A-DA78-53C62086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DFF67-D646-88F8-3498-8BA9EF28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2CA2D-8D2B-44BF-3342-E8B2D225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6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AA63B-0B38-A392-7CE2-53F3ED2F0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8600-FD5A-AB01-225C-25DD03195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BDB16-6CF8-1735-A80A-BFAD9910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C85EF-CCA8-49F6-1860-DFCC7DCD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7B8E6-2488-EFE8-B42C-89354DCD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9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593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35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788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51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681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865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80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FF9F-C17A-C9B3-30AD-475A5061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87219-A6D0-8006-B864-842A3305D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91C2A-3AA2-EE30-60DA-9B7D5CF6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546F5-82CC-EEFB-05B1-99671107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8EC8C-F49B-8B7F-59E6-206B092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03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37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61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697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171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71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28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90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3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67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2B3A-50E8-A3AB-6F24-B60DD7C0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2E4BA-D220-B839-2AF7-0DE263548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9548C-F834-B2AA-8F2B-C623EC2DA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F92C5-2276-87D0-906E-CF2AA140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62317-D013-A822-E895-9E682CE9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5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2256-1CBB-5092-DF56-6E356691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EB22-F0BE-B48B-55C1-A319E39F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659FA-E915-A66C-C9BF-7DDFEABAF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4680D-43EB-47A7-266F-5DC46951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DE6D1-5EA8-BDD5-95DE-2E6A67F8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7D385-7759-8970-E0DD-EA7C6E98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3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DF4A-D5D4-7811-CD63-5A7B48FFF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4AD00-7B0D-020C-1A4F-1A71D6C91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D7D6E-4B4B-D194-A95E-FEC2FC83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6BEBA-04E1-CD75-6568-632641459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83276-73C8-6996-49B2-7F98A6F3D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4C2F0-DF10-7D94-C08E-D6F1421D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0A0EEA-791B-F3B8-0BC1-DFB0A7BC9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08297-A958-425E-02F8-65EB7125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68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5F5D-3B51-5B11-998D-53F24926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06DF0-76F5-C11A-5F37-34E80B18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6A636-3136-C576-C9E4-73F57EC3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8A947-4835-3910-DE7F-FBDC0CAB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0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EE747-BE6E-6ED3-B046-4CD79A94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BF7E7-5AE9-DB3A-1046-C002572D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0B52A-70B6-117E-03B5-8D259CB2A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7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732F0-925B-CD4B-6F9C-FFDFFDEC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0075F-45A6-E532-F823-9C6B170F1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B9FA7-1D64-2972-98B3-FA4E3361F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6C8CB-DE80-B572-8DDE-95B5E56E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DB331-1CB0-8E97-332C-8A51CB42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56866-1F2B-5F7B-248D-0CFE9C17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B183-6904-ACFF-E65F-669AF663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6AECF-FF07-8FC6-98B5-7D2AB527C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6A51B-417A-871D-FE12-A00DD27D9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C547B-58CE-CE1C-E3CD-4997CA7F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44CD9-987F-67AE-C279-2C0CF237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403DA-75F0-B46F-B687-C8EC4235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BD9DB-5374-4FE7-E7E2-6229D95F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91126-B74F-B7FC-7E08-C8E8611BA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5C30E-E9F2-50AC-61C4-E140509D7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03937-3060-9ADF-3B6A-F78BCECAC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659C9-C87C-1C16-A71D-AB6DBC1B2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3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4037B6-44B6-4432-A879-F296D7F11752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E717F50-B40D-4BC4-911A-5B466D352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6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D106-3E1F-DAAA-BF40-EC0B5F563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71" y="2388658"/>
            <a:ext cx="10515600" cy="1325563"/>
          </a:xfrm>
        </p:spPr>
        <p:txBody>
          <a:bodyPr/>
          <a:lstStyle/>
          <a:p>
            <a:r>
              <a:rPr lang="en-US" dirty="0"/>
              <a:t>Mediums for NC Infant Childcare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83A89-B363-8E8A-0F54-75DB9F3EC404}"/>
              </a:ext>
            </a:extLst>
          </p:cNvPr>
          <p:cNvSpPr txBox="1"/>
          <p:nvPr/>
        </p:nvSpPr>
        <p:spPr>
          <a:xfrm>
            <a:off x="725510" y="4499020"/>
            <a:ext cx="16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 Culhane</a:t>
            </a:r>
          </a:p>
        </p:txBody>
      </p:sp>
    </p:spTree>
    <p:extLst>
      <p:ext uri="{BB962C8B-B14F-4D97-AF65-F5344CB8AC3E}">
        <p14:creationId xmlns:p14="http://schemas.microsoft.com/office/powerpoint/2010/main" val="183981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E7CEEC-A751-25BD-9BE9-4C8A7012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Boone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88225-095B-6814-4B1F-389919680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7385" y="2556932"/>
            <a:ext cx="6848400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Avery County residents with newborns can expect to pay 30% of MHI just for childcare in order to 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9963D1-900E-6C5B-4D8D-A58710F42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599" y="914400"/>
            <a:ext cx="2880360" cy="254376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354D99-71F7-8867-6FFD-C6EB91DE5A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685800" y="4206240"/>
            <a:ext cx="5230368" cy="1935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9D482D-FBAD-F101-3BC0-6CDB0506B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657599"/>
            <a:ext cx="2880360" cy="25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8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C33F79-8926-DD9A-D674-3A2B8A1E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Charlotte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9032E-EE43-9AD7-90E1-40823F884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7385" y="2556932"/>
            <a:ext cx="6930287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Only Mecklenburg County had costs sit above 20% of MHI</a:t>
            </a:r>
          </a:p>
          <a:p>
            <a:r>
              <a:rPr lang="en-US" sz="1800" dirty="0"/>
              <a:t>Actual cost increased and is 3</a:t>
            </a:r>
            <a:r>
              <a:rPr lang="en-US" sz="1800" baseline="30000" dirty="0"/>
              <a:t>rd</a:t>
            </a:r>
            <a:r>
              <a:rPr lang="en-US" sz="1800" dirty="0"/>
              <a:t> highest in the state</a:t>
            </a:r>
          </a:p>
          <a:p>
            <a:pPr lvl="1"/>
            <a:r>
              <a:rPr lang="en-US" sz="1400" dirty="0"/>
              <a:t>Only eclipsed by Orange and Durham counties in actual weekly cost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44990-D7E4-A6FE-A73A-424E7167F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914400"/>
            <a:ext cx="2880360" cy="247710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28D6E3-50CD-CD9A-5809-10CCCD0636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685800" y="4206240"/>
            <a:ext cx="5230368" cy="1935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B337AB-46B4-7788-31D5-EBE588BB8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657600"/>
            <a:ext cx="2880360" cy="24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2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B93797-D450-9E95-0BC8-9F785D5E8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Triad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7D864-9040-6CA1-4AD2-D88F4133F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7385" y="2556932"/>
            <a:ext cx="4673373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Cost as a percent of MHI stabilizing around 20%</a:t>
            </a:r>
          </a:p>
          <a:p>
            <a:r>
              <a:rPr lang="en-US" sz="1800" dirty="0"/>
              <a:t>Actual costs increasing in Guilford and Surry counties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EE3639-28EF-2F8E-1F6C-FBF05CA850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85800" y="4206240"/>
            <a:ext cx="5227876" cy="1934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F80BF4-C7A2-CD4B-FFBD-EF31E5401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99" y="810702"/>
            <a:ext cx="2880360" cy="2592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D424EA-0725-AEA0-0CF2-A05512C73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535048"/>
            <a:ext cx="2880360" cy="25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516CB0-FFE0-F7D9-7CA0-AFCDA462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Triangle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83E0B-4143-B508-018B-1B999EA5B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7385" y="2556932"/>
            <a:ext cx="693483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Durham and Orange counties have highest weekly infant childcare costs in the state</a:t>
            </a:r>
          </a:p>
          <a:p>
            <a:pPr lvl="1"/>
            <a:r>
              <a:rPr lang="en-US" sz="1400" dirty="0"/>
              <a:t>Both counties in vicinity of 25% of local MHI for annual cost of infant childcare</a:t>
            </a:r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0618D-42A3-812C-A9B0-1CC18D9CE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914400"/>
            <a:ext cx="2880360" cy="248479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DB920C-B45F-EF4C-F66B-9ABFF1F0BC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685800" y="4206240"/>
            <a:ext cx="5230368" cy="1922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B49DC5-D901-5D64-85BE-ED5DB0FAC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657600"/>
            <a:ext cx="2880360" cy="24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4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BF13FD-49EB-AD58-840D-4E2FC937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Fayetteville-Lumberton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43660-D5F5-2935-6934-CE19CF843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7385" y="2556932"/>
            <a:ext cx="6930287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One of two regions where costs as a percentage of MHI decreased overall</a:t>
            </a:r>
          </a:p>
          <a:p>
            <a:pPr lvl="1"/>
            <a:r>
              <a:rPr lang="en-US" sz="1400" dirty="0"/>
              <a:t>Montgomery and Robeson counties still above 20% of MHI</a:t>
            </a:r>
          </a:p>
          <a:p>
            <a:pPr lvl="1"/>
            <a:r>
              <a:rPr lang="en-US" sz="1400" dirty="0"/>
              <a:t>Montgomery County’s actual costs still increased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CCB4C3-4B6F-2E15-4A1E-99F8763EB2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85800" y="4206240"/>
            <a:ext cx="5230368" cy="1935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A6341-DB7C-34F6-8E30-6F720817E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599" y="914399"/>
            <a:ext cx="2880360" cy="2577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9A1535-137A-3BFC-950B-951A46AA9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657600"/>
            <a:ext cx="2880360" cy="25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7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C813B9-C058-DA47-EB37-A1B7F2BF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Greenville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C769D-A2FA-2603-AEB8-735643FD4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7385" y="2556932"/>
            <a:ext cx="6930287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Prices in Beaufort, Lenoir, and Pitt counties stabilizing in neighborhood of 20% of MHI</a:t>
            </a:r>
          </a:p>
          <a:p>
            <a:pPr lvl="1"/>
            <a:r>
              <a:rPr lang="en-US" sz="1400" dirty="0"/>
              <a:t>Actual costs increasing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84D5AA-0184-9BCD-A566-3F017E719D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85800" y="4206240"/>
            <a:ext cx="5230368" cy="1922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4B5D3-8374-93BE-F7D0-899813392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914399"/>
            <a:ext cx="2880360" cy="2563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C4445B-ED85-4CC2-C0DA-BCCF19DE1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657600"/>
            <a:ext cx="2880360" cy="25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4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D455A4-5192-CF73-F420-BF1AF48E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Wilmington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608B3-EEEE-1C3E-6BF1-E4F3DF38D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7385" y="2556932"/>
            <a:ext cx="7003075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One of two regions where costs as a percentage of MHI went down</a:t>
            </a:r>
          </a:p>
          <a:p>
            <a:pPr lvl="1"/>
            <a:r>
              <a:rPr lang="en-US" sz="1400" dirty="0"/>
              <a:t>Actual costs remained mostly stable, with minor decreases</a:t>
            </a:r>
          </a:p>
          <a:p>
            <a:r>
              <a:rPr lang="en-US" sz="1800" dirty="0"/>
              <a:t>Region started near or above 20% of MHI in 2014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0AC0CE-4B57-8882-C677-40F65B6EDF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85800" y="4206240"/>
            <a:ext cx="5230368" cy="1935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1793AE-DA46-A6FE-E333-74511237D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914400"/>
            <a:ext cx="2880360" cy="2392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6D42F0-C1F3-FFA8-D539-13580AEA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657600"/>
            <a:ext cx="288036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86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A8CF75-4AC7-DA67-1662-74463BFB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Northeast and Coastal NC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6C34F-69BC-FBD1-A5B9-C0601F8A5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7385" y="2556932"/>
            <a:ext cx="694393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Contains highest number of counties with infant childcare costs greater than 20% of MHI</a:t>
            </a:r>
          </a:p>
          <a:p>
            <a:r>
              <a:rPr lang="en-US" sz="1800" dirty="0"/>
              <a:t>Similar weekly cost to Greenville-area but larger share of MHI</a:t>
            </a:r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297494-B1FC-8DA3-0723-171916856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876722"/>
            <a:ext cx="2880360" cy="255101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D42258-13E9-3675-7A5B-675954A62F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685800" y="4206240"/>
            <a:ext cx="5230368" cy="1935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6420B5-795C-A8ED-D9A7-80D9EE994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657600"/>
            <a:ext cx="2880360" cy="25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3312-BF14-D9FA-7F9F-AA2AEAAE0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Policy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5F2D-DA9B-1E08-4B1D-004B7D978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27 of NC’s 100 counties pay more than 20% of local MHI for infant childcare</a:t>
            </a:r>
          </a:p>
          <a:p>
            <a:r>
              <a:rPr lang="en-US" dirty="0"/>
              <a:t>Increasing NC Child Tax Credit value and widening brackets would benefit families and could encourage citizens to start families</a:t>
            </a:r>
          </a:p>
          <a:p>
            <a:pPr lvl="1"/>
            <a:r>
              <a:rPr lang="en-US" dirty="0"/>
              <a:t>Much of the state can see $150 per week, translating to $7,800 per year for infant childcare</a:t>
            </a:r>
          </a:p>
          <a:p>
            <a:r>
              <a:rPr lang="en-US" dirty="0"/>
              <a:t>Providing registered and certified day care facilities with subsidies would save facilities money and those savings could be passed to families</a:t>
            </a:r>
          </a:p>
        </p:txBody>
      </p:sp>
    </p:spTree>
    <p:extLst>
      <p:ext uri="{BB962C8B-B14F-4D97-AF65-F5344CB8AC3E}">
        <p14:creationId xmlns:p14="http://schemas.microsoft.com/office/powerpoint/2010/main" val="109979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602F43-0782-584F-249D-61F7D834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1" y="2766218"/>
            <a:ext cx="4648198" cy="1325563"/>
          </a:xfrm>
        </p:spPr>
        <p:txBody>
          <a:bodyPr/>
          <a:lstStyle/>
          <a:p>
            <a:r>
              <a:rPr lang="en-US" dirty="0"/>
              <a:t>Billboard Next Slide</a:t>
            </a:r>
            <a:br>
              <a:rPr lang="en-US" dirty="0"/>
            </a:br>
            <a:r>
              <a:rPr lang="en-US" sz="1400" dirty="0"/>
              <a:t>(In Avery County, NC)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91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B5161-AB36-73AA-397C-6D15719029A8}"/>
              </a:ext>
            </a:extLst>
          </p:cNvPr>
          <p:cNvSpPr/>
          <p:nvPr/>
        </p:nvSpPr>
        <p:spPr>
          <a:xfrm>
            <a:off x="8664387" y="0"/>
            <a:ext cx="3527613" cy="6858000"/>
          </a:xfrm>
          <a:prstGeom prst="rect">
            <a:avLst/>
          </a:prstGeom>
          <a:solidFill>
            <a:srgbClr val="745800"/>
          </a:solidFill>
          <a:ln>
            <a:solidFill>
              <a:srgbClr val="7458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endParaRPr lang="en-US" sz="2800" dirty="0">
              <a:solidFill>
                <a:srgbClr val="FFC000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Elect Politicians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Who Support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Families and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Childcare Policies: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Jim </a:t>
            </a:r>
            <a:r>
              <a:rPr lang="en-US" sz="2000" dirty="0" err="1">
                <a:solidFill>
                  <a:schemeClr val="bg1"/>
                </a:solidFill>
              </a:rPr>
              <a:t>Familyman</a:t>
            </a:r>
            <a:r>
              <a:rPr lang="en-US" sz="2000" dirty="0">
                <a:solidFill>
                  <a:schemeClr val="bg1"/>
                </a:solidFill>
              </a:rPr>
              <a:t> (NC House)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Forda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Khidz</a:t>
            </a:r>
            <a:r>
              <a:rPr lang="en-US" sz="2000" dirty="0">
                <a:solidFill>
                  <a:schemeClr val="bg1"/>
                </a:solidFill>
              </a:rPr>
              <a:t> (NC Senate)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Wanda Help (US House)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William Passer (US Senate)</a:t>
            </a:r>
          </a:p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9E8E64-2ED6-8715-F21B-3DCCB2269227}"/>
              </a:ext>
            </a:extLst>
          </p:cNvPr>
          <p:cNvSpPr txBox="1"/>
          <p:nvPr/>
        </p:nvSpPr>
        <p:spPr>
          <a:xfrm>
            <a:off x="9279646" y="6488668"/>
            <a:ext cx="287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NC4ChildCareReform.com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32940-0A47-9181-061B-BF7F2202CA37}"/>
              </a:ext>
            </a:extLst>
          </p:cNvPr>
          <p:cNvSpPr txBox="1"/>
          <p:nvPr/>
        </p:nvSpPr>
        <p:spPr>
          <a:xfrm>
            <a:off x="5195791" y="1955322"/>
            <a:ext cx="3340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would you have to do if you had 30% less money every month?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99AEA-19F7-8E7C-1764-2E46ABB96122}"/>
              </a:ext>
            </a:extLst>
          </p:cNvPr>
          <p:cNvSpPr/>
          <p:nvPr/>
        </p:nvSpPr>
        <p:spPr>
          <a:xfrm>
            <a:off x="445036" y="1248603"/>
            <a:ext cx="4588397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3B56F-367E-5F90-4F8D-84195285FDCD}"/>
              </a:ext>
            </a:extLst>
          </p:cNvPr>
          <p:cNvSpPr txBox="1"/>
          <p:nvPr/>
        </p:nvSpPr>
        <p:spPr>
          <a:xfrm>
            <a:off x="850899" y="3429000"/>
            <a:ext cx="40089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of an Avery County family’s income can end up going to childcare costs</a:t>
            </a:r>
          </a:p>
        </p:txBody>
      </p:sp>
    </p:spTree>
    <p:extLst>
      <p:ext uri="{BB962C8B-B14F-4D97-AF65-F5344CB8AC3E}">
        <p14:creationId xmlns:p14="http://schemas.microsoft.com/office/powerpoint/2010/main" val="310196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8045-43EF-10E2-5964-E846A6E5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151" y="2766218"/>
            <a:ext cx="5197697" cy="1325563"/>
          </a:xfrm>
        </p:spPr>
        <p:txBody>
          <a:bodyPr/>
          <a:lstStyle/>
          <a:p>
            <a:r>
              <a:rPr lang="en-US" dirty="0"/>
              <a:t>Infographic Next Slide</a:t>
            </a:r>
            <a:br>
              <a:rPr lang="en-US" dirty="0"/>
            </a:br>
            <a:r>
              <a:rPr lang="en-US" sz="1400" dirty="0"/>
              <a:t>(To be shared online)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8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522222-2F86-51B3-6238-086B3D8A7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0" y="0"/>
            <a:ext cx="12192000" cy="6793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A099A8-E114-5B04-BFCF-450BA9EA06B1}"/>
              </a:ext>
            </a:extLst>
          </p:cNvPr>
          <p:cNvSpPr txBox="1"/>
          <p:nvPr/>
        </p:nvSpPr>
        <p:spPr>
          <a:xfrm>
            <a:off x="7830623" y="5143691"/>
            <a:ext cx="3451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Across North Carolina, weekly childcare costs grow and take up larger shares of a family’s income.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AFB0B-3AA7-F7D1-9E6E-7B351A783DDF}"/>
              </a:ext>
            </a:extLst>
          </p:cNvPr>
          <p:cNvSpPr txBox="1"/>
          <p:nvPr/>
        </p:nvSpPr>
        <p:spPr>
          <a:xfrm>
            <a:off x="4166987" y="2224539"/>
            <a:ext cx="3529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Vote for politicians who want to make childcare more affordable for NC families: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Jim </a:t>
            </a:r>
            <a:r>
              <a:rPr lang="en-US" sz="1800" dirty="0" err="1"/>
              <a:t>Familyman</a:t>
            </a:r>
            <a:r>
              <a:rPr lang="en-US" sz="1800" dirty="0"/>
              <a:t> (NC House)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Forda</a:t>
            </a:r>
            <a:r>
              <a:rPr lang="en-US" sz="1800" dirty="0"/>
              <a:t> </a:t>
            </a:r>
            <a:r>
              <a:rPr lang="en-US" sz="1800" dirty="0" err="1"/>
              <a:t>Khidz</a:t>
            </a:r>
            <a:r>
              <a:rPr lang="en-US" sz="1800" dirty="0"/>
              <a:t> (NC Senate)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Wanda Help (US House)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William Passer (US Senate)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B69D5-2E3E-E20A-EE79-6367C565CBDC}"/>
              </a:ext>
            </a:extLst>
          </p:cNvPr>
          <p:cNvSpPr txBox="1"/>
          <p:nvPr/>
        </p:nvSpPr>
        <p:spPr>
          <a:xfrm>
            <a:off x="9279646" y="6488668"/>
            <a:ext cx="287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NC4ChildCareReform.com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5723E-642B-A000-EEB8-9BC7D266E899}"/>
              </a:ext>
            </a:extLst>
          </p:cNvPr>
          <p:cNvSpPr/>
          <p:nvPr/>
        </p:nvSpPr>
        <p:spPr>
          <a:xfrm>
            <a:off x="527811" y="311904"/>
            <a:ext cx="11132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Increasing NC Childcare Costs in NC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EE1A2-4235-3170-A25A-8898A23FB5B6}"/>
              </a:ext>
            </a:extLst>
          </p:cNvPr>
          <p:cNvSpPr txBox="1"/>
          <p:nvPr/>
        </p:nvSpPr>
        <p:spPr>
          <a:xfrm>
            <a:off x="562563" y="5230891"/>
            <a:ext cx="3547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shares of the Median Household Income are taken up by infant childcare for families across North Carolina</a:t>
            </a:r>
          </a:p>
        </p:txBody>
      </p:sp>
    </p:spTree>
    <p:extLst>
      <p:ext uri="{BB962C8B-B14F-4D97-AF65-F5344CB8AC3E}">
        <p14:creationId xmlns:p14="http://schemas.microsoft.com/office/powerpoint/2010/main" val="75500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5E7A-209C-10D9-D3ED-B293C7AA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39" y="2766218"/>
            <a:ext cx="5549721" cy="1325563"/>
          </a:xfrm>
        </p:spPr>
        <p:txBody>
          <a:bodyPr/>
          <a:lstStyle/>
          <a:p>
            <a:r>
              <a:rPr lang="en-US" dirty="0"/>
              <a:t>PowerPoint Next Slide</a:t>
            </a:r>
            <a:br>
              <a:rPr lang="en-US" dirty="0"/>
            </a:br>
            <a:r>
              <a:rPr lang="en-US" sz="1400" dirty="0"/>
              <a:t>(To NC legislators in 2018; Visuals to be more refined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7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854F75-40B2-F0A9-74BD-01DB47BC5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North Carolina Infant Childcare Regional Check-in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97393C2-1CB3-981F-8193-0991C0176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089779"/>
            <a:ext cx="6815669" cy="888620"/>
          </a:xfrm>
        </p:spPr>
        <p:txBody>
          <a:bodyPr/>
          <a:lstStyle/>
          <a:p>
            <a:r>
              <a:rPr lang="en-US" dirty="0"/>
              <a:t>NC4ChildCareReform</a:t>
            </a:r>
          </a:p>
        </p:txBody>
      </p:sp>
    </p:spTree>
    <p:extLst>
      <p:ext uri="{BB962C8B-B14F-4D97-AF65-F5344CB8AC3E}">
        <p14:creationId xmlns:p14="http://schemas.microsoft.com/office/powerpoint/2010/main" val="22221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A10475D-82D4-D483-AE7C-E943F491B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7385" y="2556932"/>
            <a:ext cx="653230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Half of the region sees infant childcare costs at above 20% of MHI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292546-0D32-7B57-502D-C68388229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075" y="914401"/>
            <a:ext cx="2878853" cy="245276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9B502B-3BF0-F9CE-D892-439EF6D45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206240"/>
            <a:ext cx="5230368" cy="193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A6E16-6630-98EF-D2A9-DE87C4E9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Western Mountains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1E1786-EA8C-D4F0-52CA-01EABD08C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076" y="3436980"/>
            <a:ext cx="2878852" cy="24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F1A1B1-D72D-4219-AE30-3EDB2FD2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1FE7BE-30C9-47E1-AA23-7FC5DE0C9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256DDC-2B46-4CBD-98CD-4843A1D36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299BC9-AA13-472C-B2CB-8B1A49F1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EA125A-C8E0-43E9-A034-878F58FA9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268254-A470-41D9-884E-9DE377E94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3B388D-FB95-8772-6D71-7605738AF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66701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Asheville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10FDE-DE95-4B70-9D1C-7214BFCC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2391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796C4-2D30-F25B-A546-D34E4D3C1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7385" y="2556932"/>
            <a:ext cx="6948484" cy="1513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A third of the Asheville region has childcare costs above 20% of MHI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0FB055-AAA2-8BA0-4BCD-A46EDE0C51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85800" y="4206240"/>
            <a:ext cx="5230368" cy="1922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1EE8E-47E1-3C82-25CA-F9664135D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810702"/>
            <a:ext cx="2880360" cy="2849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EFD40E-08AA-56DA-78AB-99717F8B9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3657600"/>
            <a:ext cx="2880360" cy="258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996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</TotalTime>
  <Words>534</Words>
  <Application>Microsoft Office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Garamond</vt:lpstr>
      <vt:lpstr>Office Theme</vt:lpstr>
      <vt:lpstr>Organic</vt:lpstr>
      <vt:lpstr>Mediums for NC Infant Childcare Data</vt:lpstr>
      <vt:lpstr>Billboard Next Slide (In Avery County, NC)</vt:lpstr>
      <vt:lpstr>PowerPoint Presentation</vt:lpstr>
      <vt:lpstr>Infographic Next Slide (To be shared online)</vt:lpstr>
      <vt:lpstr>PowerPoint Presentation</vt:lpstr>
      <vt:lpstr>PowerPoint Next Slide (To NC legislators in 2018; Visuals to be more refined later)</vt:lpstr>
      <vt:lpstr>North Carolina Infant Childcare Regional Check-in</vt:lpstr>
      <vt:lpstr>Western Mountains</vt:lpstr>
      <vt:lpstr>Asheville</vt:lpstr>
      <vt:lpstr>Boone</vt:lpstr>
      <vt:lpstr>Charlotte</vt:lpstr>
      <vt:lpstr>Triad</vt:lpstr>
      <vt:lpstr>Triangle</vt:lpstr>
      <vt:lpstr>Fayetteville-Lumberton</vt:lpstr>
      <vt:lpstr>Greenville</vt:lpstr>
      <vt:lpstr>Wilmington</vt:lpstr>
      <vt:lpstr>Northeast and Coastal NC</vt:lpstr>
      <vt:lpstr>Conclusion &amp; Policy Suggestions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Culhane</dc:creator>
  <cp:lastModifiedBy>David Culhane</cp:lastModifiedBy>
  <cp:revision>22</cp:revision>
  <dcterms:created xsi:type="dcterms:W3CDTF">2024-10-05T01:03:29Z</dcterms:created>
  <dcterms:modified xsi:type="dcterms:W3CDTF">2024-12-20T16:51:14Z</dcterms:modified>
</cp:coreProperties>
</file>